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7" r:id="rId4"/>
    <p:sldId id="269" r:id="rId5"/>
    <p:sldId id="268" r:id="rId6"/>
    <p:sldId id="270" r:id="rId7"/>
    <p:sldId id="271" r:id="rId8"/>
    <p:sldId id="286" r:id="rId9"/>
    <p:sldId id="287" r:id="rId10"/>
    <p:sldId id="281" r:id="rId11"/>
    <p:sldId id="282" r:id="rId12"/>
    <p:sldId id="289" r:id="rId13"/>
    <p:sldId id="288" r:id="rId14"/>
    <p:sldId id="290" r:id="rId15"/>
    <p:sldId id="291" r:id="rId16"/>
    <p:sldId id="292" r:id="rId17"/>
    <p:sldId id="29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432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39"/>
    <p:restoredTop sz="94577"/>
  </p:normalViewPr>
  <p:slideViewPr>
    <p:cSldViewPr snapToGrid="0" snapToObjects="1">
      <p:cViewPr varScale="1">
        <p:scale>
          <a:sx n="89" d="100"/>
          <a:sy n="89" d="100"/>
        </p:scale>
        <p:origin x="17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1183-4D74-A94D-A992-75603EB00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ECC93-9EB7-7A4D-BD18-0A76635CEE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7FB42-FAAE-5846-A6F1-BE2CEC3F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1F283-68C7-124A-BEDB-1EDAE6C0415D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DBECF-305B-8A42-8079-547A6DEBD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456E6-682C-7748-B6FD-10FF683B7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A77E-835B-B949-86EF-EDC03626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72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8D9A8-3A58-554A-8676-1C45D594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18765A-9771-E941-8563-0DA0B5147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25D86-2DBC-B442-8C73-DDEE23DA0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1F283-68C7-124A-BEDB-1EDAE6C0415D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6AC48-3145-5F4C-9E35-CB6358FC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4C211-7C5C-174B-BB6D-CEB48E10B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A77E-835B-B949-86EF-EDC03626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9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A8F8D-6DC1-7E4A-920C-182372D53E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173EC-7F34-DD43-B924-A3755770A5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D46BF-BE1D-F847-907B-1B0F3B9D0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1F283-68C7-124A-BEDB-1EDAE6C0415D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97ED8-3A8D-F044-8877-56B500A84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E31C0-90EF-2B48-A400-C47B95494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A77E-835B-B949-86EF-EDC03626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76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B5EA0-0E13-AD47-BF89-E1D51E09A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E5108-ED2C-A24D-99F1-523BCA5A1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9DF00-D3DE-D244-B2F6-5131E1056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1F283-68C7-124A-BEDB-1EDAE6C0415D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48815-F766-A640-B387-F2EC9974A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22C54-80A8-8848-AB9D-5D06AF9D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A77E-835B-B949-86EF-EDC03626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0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D4239-0F6A-7942-823A-5A745CE32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2FF0E-B5E3-534A-ACDC-39B909A00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E3411-FBDE-694D-B7C5-EFA064DC8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1F283-68C7-124A-BEDB-1EDAE6C0415D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1047A-7988-8348-8BBB-7C2DD515B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F3FC1-7673-D84F-A7BC-42E95AA5D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A77E-835B-B949-86EF-EDC03626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21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5061B-3208-A44B-B233-672BEE48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06978-9585-0543-8FED-077DF2450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F50942-90A6-3C48-A568-179CE2095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356B2-7AFD-5542-A47B-6B9EB8A1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1F283-68C7-124A-BEDB-1EDAE6C0415D}" type="datetimeFigureOut">
              <a:rPr lang="en-US" smtClean="0"/>
              <a:t>5/12/22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F5244-A415-F242-BFA7-40105B518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12F3B-7C8A-A449-876A-C1B4B8BA7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A77E-835B-B949-86EF-EDC03626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06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0480-D4F2-524F-A733-CA5AC7DDD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ADFDD-65EB-3449-A05A-D1A4A1369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959C7-5592-EA41-A2DE-2753EA521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B1844A-E19D-F047-9284-966F2C9814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395429-6BA8-FE4C-A241-6D263541FE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18E8D8-59F8-BA4C-B7E3-E72FA692D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1F283-68C7-124A-BEDB-1EDAE6C0415D}" type="datetimeFigureOut">
              <a:rPr lang="en-US" smtClean="0"/>
              <a:t>5/12/22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16FE7B-67DC-084C-B3F5-DDFB9C2D4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141626-1C73-1740-900F-184803FDA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A77E-835B-B949-86EF-EDC03626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28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5089E-8F82-3942-BB1A-B9301975E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E595A1-34BC-F047-96F8-3B3A447B0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1F283-68C7-124A-BEDB-1EDAE6C0415D}" type="datetimeFigureOut">
              <a:rPr lang="en-US" smtClean="0"/>
              <a:t>5/12/22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F3352D-4FEF-2440-B2D6-90BAB13B8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A0E70-4326-4545-99D6-40EDEDC4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A77E-835B-B949-86EF-EDC03626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50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331DFF-38FC-3946-A196-8F1F40492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1F283-68C7-124A-BEDB-1EDAE6C0415D}" type="datetimeFigureOut">
              <a:rPr lang="en-US" smtClean="0"/>
              <a:t>5/12/22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844F3-5C1C-B74B-A40C-BF3D0F1A0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1412B-92E9-BF41-B698-9E5476353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A77E-835B-B949-86EF-EDC03626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8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E62B0-CA60-3545-A430-60356988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E5219-FB5B-2846-BE61-17839C20C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16820-5597-9149-953A-1FB1D33ED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6953E-5F62-0C44-96D9-D87372CD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1F283-68C7-124A-BEDB-1EDAE6C0415D}" type="datetimeFigureOut">
              <a:rPr lang="en-US" smtClean="0"/>
              <a:t>5/12/22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EAD30-4635-9047-A606-8A88A9D94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B742B-92A5-D244-8299-CA7414845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A77E-835B-B949-86EF-EDC03626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77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268D2-B3F4-D646-A640-9955A3DA5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392BC7-897F-F649-9A7E-08D40C53E9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05ED2-8811-D245-96E0-91FCB6F08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6AEEB-3BF8-1B47-8226-5C78A692A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1F283-68C7-124A-BEDB-1EDAE6C0415D}" type="datetimeFigureOut">
              <a:rPr lang="en-US" smtClean="0"/>
              <a:t>5/12/22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2B73D-E5C8-C84B-93F5-88259AC37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2BAC0-65ED-2F4E-86EF-7A4F1CE6E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A77E-835B-B949-86EF-EDC03626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75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997769-B1BB-0943-AC8F-A450F6977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FAA67-87A9-6C48-927A-472FC043E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1D0CA-30D7-004F-AF1B-2984538CB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1F283-68C7-124A-BEDB-1EDAE6C0415D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39848-2D9C-D94B-88BE-B3486C12C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005C1-6EAA-D946-B964-7FCAF023D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3A77E-835B-B949-86EF-EDC036262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909DC-0788-BD4D-8868-34B373D62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90" y="414338"/>
            <a:ext cx="11005081" cy="1493836"/>
          </a:xfrm>
        </p:spPr>
        <p:txBody>
          <a:bodyPr>
            <a:noAutofit/>
          </a:bodyPr>
          <a:lstStyle/>
          <a:p>
            <a:r>
              <a:rPr lang="en-US" sz="4400" dirty="0"/>
              <a:t>The effect of soil nutrient fertilization on leaf economics: a least-cost perspective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F1A71F-93DE-EE41-96DC-DF768F2C6C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2330" y="1908174"/>
            <a:ext cx="5105400" cy="1400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Nick Smith &amp; many others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02984-206E-8448-841F-082AF2AFE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546" y="2608261"/>
            <a:ext cx="5532968" cy="414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51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37C5-9DAE-8741-9948-C98DAE32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to least cost model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CCFE8-8653-3B44-B40E-02A82FE8A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Least cost model</a:t>
            </a:r>
          </a:p>
          <a:p>
            <a:pPr lvl="1"/>
            <a:r>
              <a:rPr lang="en-US" sz="3600" dirty="0"/>
              <a:t>C3: Prentice et al., 2014</a:t>
            </a:r>
          </a:p>
          <a:p>
            <a:pPr lvl="1"/>
            <a:r>
              <a:rPr lang="en-US" sz="3600" dirty="0"/>
              <a:t>C4: Scott and Smith, 2022</a:t>
            </a:r>
          </a:p>
          <a:p>
            <a:r>
              <a:rPr lang="en-US" sz="4000" dirty="0"/>
              <a:t>Simulations</a:t>
            </a:r>
          </a:p>
          <a:p>
            <a:pPr lvl="1"/>
            <a:r>
              <a:rPr lang="en-US" sz="3600" dirty="0"/>
              <a:t>Average </a:t>
            </a:r>
            <a:r>
              <a:rPr lang="el-GR" sz="3600" dirty="0"/>
              <a:t>β</a:t>
            </a:r>
            <a:r>
              <a:rPr lang="en-US" sz="3600" dirty="0"/>
              <a:t> to simulate </a:t>
            </a:r>
            <a:r>
              <a:rPr lang="el-GR" sz="3600" dirty="0"/>
              <a:t>χ</a:t>
            </a:r>
            <a:endParaRPr lang="en-US" sz="3600" dirty="0"/>
          </a:p>
          <a:p>
            <a:pPr lvl="1"/>
            <a:r>
              <a:rPr lang="el-GR" sz="3600" dirty="0"/>
              <a:t>β</a:t>
            </a:r>
            <a:r>
              <a:rPr lang="en-US" sz="3600" dirty="0"/>
              <a:t> from low and high N to simulate </a:t>
            </a:r>
            <a:r>
              <a:rPr lang="el-GR" sz="3600" dirty="0"/>
              <a:t>χ</a:t>
            </a:r>
            <a:endParaRPr lang="en-US" sz="3600" dirty="0"/>
          </a:p>
          <a:p>
            <a:pPr lvl="1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60093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ED0613-AEF0-F043-894C-02FC755BF24C}"/>
              </a:ext>
            </a:extLst>
          </p:cNvPr>
          <p:cNvSpPr txBox="1"/>
          <p:nvPr/>
        </p:nvSpPr>
        <p:spPr>
          <a:xfrm>
            <a:off x="7443789" y="2518348"/>
            <a:ext cx="45783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R2 = 0.24</a:t>
            </a:r>
          </a:p>
          <a:p>
            <a:r>
              <a:rPr lang="en-US" sz="2400" dirty="0"/>
              <a:t>slope = 0.68</a:t>
            </a:r>
          </a:p>
          <a:p>
            <a:r>
              <a:rPr lang="en-US" sz="2400" dirty="0"/>
              <a:t>Obvious C3/C4 differences</a:t>
            </a:r>
          </a:p>
          <a:p>
            <a:endParaRPr lang="en-US" sz="2400" dirty="0"/>
          </a:p>
          <a:p>
            <a:r>
              <a:rPr lang="en-US" sz="2400" dirty="0"/>
              <a:t>Similar regardless of whether </a:t>
            </a:r>
            <a:r>
              <a:rPr lang="el-GR" sz="2400" dirty="0"/>
              <a:t>β</a:t>
            </a:r>
            <a:r>
              <a:rPr lang="en-US" sz="2400" dirty="0"/>
              <a:t> is adjusted for soil N</a:t>
            </a:r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505586-87A5-A940-AC24-8F45447A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5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05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93BE7-7D17-EE4B-8CC4-F054EE7B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9D997-7837-CD43-A8C0-7DDF3196D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Coupled leaf chemistry and gas exchange in Texas (seasonal) and from across the network (single time point)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CE64FA-F555-EF41-B7C8-8659261B6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3225"/>
            <a:ext cx="45720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1D9E2B-2F12-E748-88CE-1F4700B10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4314825"/>
            <a:ext cx="3965575" cy="2745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7F6CAC-FF47-CE4D-B10D-62AC68605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929" y="2943226"/>
            <a:ext cx="3434752" cy="32337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A8EC13-6A2C-104E-AACA-C03BBD82FAAD}"/>
              </a:ext>
            </a:extLst>
          </p:cNvPr>
          <p:cNvSpPr txBox="1"/>
          <p:nvPr/>
        </p:nvSpPr>
        <p:spPr>
          <a:xfrm>
            <a:off x="6494929" y="6311900"/>
            <a:ext cx="1958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Jeff </a:t>
            </a:r>
            <a:r>
              <a:rPr lang="en-US" sz="2800" dirty="0" err="1"/>
              <a:t>Chieppa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45491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AA722-D480-DD4C-AB2E-F8C273729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for group: where would you like to see this analysis and measurement campaign go?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051C6-25B7-E849-B5E9-DF29DBF0F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76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51184-14F7-5D48-B3DB-ACEB19E2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860D8-44B3-4B43-9863-70F290084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2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B7FA81-42B8-D344-ADB6-AFECE4F98C07}"/>
              </a:ext>
            </a:extLst>
          </p:cNvPr>
          <p:cNvSpPr txBox="1"/>
          <p:nvPr/>
        </p:nvSpPr>
        <p:spPr>
          <a:xfrm>
            <a:off x="915048" y="1854874"/>
            <a:ext cx="2284215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nitrogen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1396B-DADD-8C46-BC79-166C982E657F}"/>
              </a:ext>
            </a:extLst>
          </p:cNvPr>
          <p:cNvSpPr txBox="1"/>
          <p:nvPr/>
        </p:nvSpPr>
        <p:spPr>
          <a:xfrm>
            <a:off x="4391015" y="3136612"/>
            <a:ext cx="40267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β</a:t>
            </a:r>
            <a:endParaRPr lang="en-US" sz="32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BD4231-6416-A748-879B-CA0CF38D7215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2057156" y="2439649"/>
            <a:ext cx="2535196" cy="6969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434C3BB-26BA-A149-8057-83DDFEE0DD38}"/>
              </a:ext>
            </a:extLst>
          </p:cNvPr>
          <p:cNvSpPr txBox="1"/>
          <p:nvPr/>
        </p:nvSpPr>
        <p:spPr>
          <a:xfrm>
            <a:off x="1459282" y="4418350"/>
            <a:ext cx="1834156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water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CC0895-EBC7-D742-95E5-CB0F1B3FDE50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2376360" y="3721387"/>
            <a:ext cx="2215992" cy="696963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7DFCB4-8BB0-0E49-88A1-26A8C8FE673D}"/>
              </a:ext>
            </a:extLst>
          </p:cNvPr>
          <p:cNvSpPr txBox="1"/>
          <p:nvPr/>
        </p:nvSpPr>
        <p:spPr>
          <a:xfrm>
            <a:off x="5789667" y="3132864"/>
            <a:ext cx="35939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χ</a:t>
            </a:r>
            <a:endParaRPr lang="en-US" sz="3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BE3733-8788-A14D-AED7-0CAADAA13F39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4793689" y="3425252"/>
            <a:ext cx="995978" cy="3748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DE70CB-E036-0941-91D6-679CF51B4210}"/>
              </a:ext>
            </a:extLst>
          </p:cNvPr>
          <p:cNvSpPr txBox="1"/>
          <p:nvPr/>
        </p:nvSpPr>
        <p:spPr>
          <a:xfrm>
            <a:off x="5011312" y="1854873"/>
            <a:ext cx="881973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VPD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48173-38F9-1C42-9F92-7869E3A6C802}"/>
              </a:ext>
            </a:extLst>
          </p:cNvPr>
          <p:cNvSpPr txBox="1"/>
          <p:nvPr/>
        </p:nvSpPr>
        <p:spPr>
          <a:xfrm>
            <a:off x="6485667" y="1854873"/>
            <a:ext cx="38504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5E6AD-EFFB-CC4A-B754-6B814AA517FA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5452299" y="2439648"/>
            <a:ext cx="517065" cy="693216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F0C0FB-4B87-174B-A7A2-5E6B05BCAB03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flipH="1">
            <a:off x="5969364" y="2439648"/>
            <a:ext cx="708824" cy="693216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6AE4DE-7E4F-C241-816D-7DB82ECEFD13}"/>
              </a:ext>
            </a:extLst>
          </p:cNvPr>
          <p:cNvSpPr txBox="1"/>
          <p:nvPr/>
        </p:nvSpPr>
        <p:spPr>
          <a:xfrm>
            <a:off x="2929003" y="430452"/>
            <a:ext cx="846707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err="1"/>
              <a:t>Nfix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1A391-A7CF-614B-8BD7-8963DCF697BA}"/>
              </a:ext>
            </a:extLst>
          </p:cNvPr>
          <p:cNvSpPr txBox="1"/>
          <p:nvPr/>
        </p:nvSpPr>
        <p:spPr>
          <a:xfrm>
            <a:off x="4286018" y="411358"/>
            <a:ext cx="612668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086077-1D50-9848-A8EC-64F95333EFB8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>
            <a:off x="3352357" y="1015227"/>
            <a:ext cx="1239995" cy="2121385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D6434E-325B-9743-B915-D6742DA2C6DC}"/>
              </a:ext>
            </a:extLst>
          </p:cNvPr>
          <p:cNvCxnSpPr>
            <a:cxnSpLocks/>
            <a:stCxn id="17" idx="2"/>
            <a:endCxn id="3" idx="0"/>
          </p:cNvCxnSpPr>
          <p:nvPr/>
        </p:nvCxnSpPr>
        <p:spPr>
          <a:xfrm>
            <a:off x="4592352" y="996133"/>
            <a:ext cx="0" cy="21404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6B4E56E-DDB0-BE43-A809-0ABE26C9BB55}"/>
              </a:ext>
            </a:extLst>
          </p:cNvPr>
          <p:cNvSpPr txBox="1"/>
          <p:nvPr/>
        </p:nvSpPr>
        <p:spPr>
          <a:xfrm>
            <a:off x="1744826" y="3132863"/>
            <a:ext cx="156485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Biomass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281605-989B-3646-BE6B-0701B9560A22}"/>
              </a:ext>
            </a:extLst>
          </p:cNvPr>
          <p:cNvCxnSpPr>
            <a:cxnSpLocks/>
            <a:stCxn id="22" idx="0"/>
            <a:endCxn id="2" idx="2"/>
          </p:cNvCxnSpPr>
          <p:nvPr/>
        </p:nvCxnSpPr>
        <p:spPr>
          <a:xfrm flipH="1" flipV="1">
            <a:off x="2057156" y="2439649"/>
            <a:ext cx="470096" cy="693214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75F3E9-5DB7-1142-AAB8-6BC2481FCF13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 flipH="1">
            <a:off x="2376360" y="3717638"/>
            <a:ext cx="150892" cy="700712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C7CB2B-C5BD-544C-9FD7-DC78CDBF562A}"/>
              </a:ext>
            </a:extLst>
          </p:cNvPr>
          <p:cNvCxnSpPr>
            <a:cxnSpLocks/>
          </p:cNvCxnSpPr>
          <p:nvPr/>
        </p:nvCxnSpPr>
        <p:spPr>
          <a:xfrm flipV="1">
            <a:off x="1459282" y="3721387"/>
            <a:ext cx="285544" cy="696963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53AF045-49F2-C84F-AD58-E12B825DFF1F}"/>
              </a:ext>
            </a:extLst>
          </p:cNvPr>
          <p:cNvCxnSpPr>
            <a:cxnSpLocks/>
          </p:cNvCxnSpPr>
          <p:nvPr/>
        </p:nvCxnSpPr>
        <p:spPr>
          <a:xfrm>
            <a:off x="915048" y="2439648"/>
            <a:ext cx="829778" cy="689466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B6C3E6F-7ED6-B546-868C-38AD91A88E4D}"/>
              </a:ext>
            </a:extLst>
          </p:cNvPr>
          <p:cNvSpPr txBox="1"/>
          <p:nvPr/>
        </p:nvSpPr>
        <p:spPr>
          <a:xfrm>
            <a:off x="7648951" y="3136612"/>
            <a:ext cx="1295547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err="1"/>
              <a:t>Nmass</a:t>
            </a:r>
            <a:endParaRPr 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226DB8-8428-1E44-BCEF-3E7308163CFA}"/>
              </a:ext>
            </a:extLst>
          </p:cNvPr>
          <p:cNvSpPr txBox="1"/>
          <p:nvPr/>
        </p:nvSpPr>
        <p:spPr>
          <a:xfrm>
            <a:off x="7883694" y="1854873"/>
            <a:ext cx="826060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PAR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3550B5F-CA80-BC4F-86F3-1F0AB39E088D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>
            <a:off x="6149061" y="3425252"/>
            <a:ext cx="1499890" cy="37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3661EC-8823-8345-A064-99AC60628A14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8296724" y="2439648"/>
            <a:ext cx="1" cy="696964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B537DC-144A-8D41-B3C0-5714A058B1B6}"/>
              </a:ext>
            </a:extLst>
          </p:cNvPr>
          <p:cNvCxnSpPr>
            <a:cxnSpLocks/>
            <a:stCxn id="13" idx="3"/>
            <a:endCxn id="24" idx="0"/>
          </p:cNvCxnSpPr>
          <p:nvPr/>
        </p:nvCxnSpPr>
        <p:spPr>
          <a:xfrm>
            <a:off x="6870709" y="2147261"/>
            <a:ext cx="1426016" cy="989351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CA559A02-A3F5-154A-92A5-2AF03FCD2F85}"/>
              </a:ext>
            </a:extLst>
          </p:cNvPr>
          <p:cNvCxnSpPr>
            <a:stCxn id="17" idx="3"/>
            <a:endCxn id="24" idx="3"/>
          </p:cNvCxnSpPr>
          <p:nvPr/>
        </p:nvCxnSpPr>
        <p:spPr>
          <a:xfrm>
            <a:off x="4898686" y="703746"/>
            <a:ext cx="4045812" cy="2725254"/>
          </a:xfrm>
          <a:prstGeom prst="curvedConnector3">
            <a:avLst>
              <a:gd name="adj1" fmla="val 10565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C6E45641-BE2C-5144-8136-AB200D7A9340}"/>
              </a:ext>
            </a:extLst>
          </p:cNvPr>
          <p:cNvCxnSpPr>
            <a:cxnSpLocks/>
            <a:stCxn id="16" idx="0"/>
            <a:endCxn id="24" idx="3"/>
          </p:cNvCxnSpPr>
          <p:nvPr/>
        </p:nvCxnSpPr>
        <p:spPr>
          <a:xfrm rot="16200000" flipH="1">
            <a:off x="4649153" y="-866344"/>
            <a:ext cx="2998548" cy="5592141"/>
          </a:xfrm>
          <a:prstGeom prst="curvedConnector4">
            <a:avLst>
              <a:gd name="adj1" fmla="val -7624"/>
              <a:gd name="adj2" fmla="val 123761"/>
            </a:avLst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94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B7FA81-42B8-D344-ADB6-AFECE4F98C07}"/>
              </a:ext>
            </a:extLst>
          </p:cNvPr>
          <p:cNvSpPr txBox="1"/>
          <p:nvPr/>
        </p:nvSpPr>
        <p:spPr>
          <a:xfrm>
            <a:off x="915048" y="1854874"/>
            <a:ext cx="2284215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nitrogen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1396B-DADD-8C46-BC79-166C982E657F}"/>
              </a:ext>
            </a:extLst>
          </p:cNvPr>
          <p:cNvSpPr txBox="1"/>
          <p:nvPr/>
        </p:nvSpPr>
        <p:spPr>
          <a:xfrm>
            <a:off x="4391015" y="3136612"/>
            <a:ext cx="40267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β</a:t>
            </a:r>
            <a:endParaRPr lang="en-US" sz="32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BD4231-6416-A748-879B-CA0CF38D7215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2057156" y="2439649"/>
            <a:ext cx="2535196" cy="6969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434C3BB-26BA-A149-8057-83DDFEE0DD38}"/>
              </a:ext>
            </a:extLst>
          </p:cNvPr>
          <p:cNvSpPr txBox="1"/>
          <p:nvPr/>
        </p:nvSpPr>
        <p:spPr>
          <a:xfrm>
            <a:off x="1459282" y="4418350"/>
            <a:ext cx="1834156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water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CC0895-EBC7-D742-95E5-CB0F1B3FDE50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2376360" y="3721387"/>
            <a:ext cx="2215992" cy="696963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7DFCB4-8BB0-0E49-88A1-26A8C8FE673D}"/>
              </a:ext>
            </a:extLst>
          </p:cNvPr>
          <p:cNvSpPr txBox="1"/>
          <p:nvPr/>
        </p:nvSpPr>
        <p:spPr>
          <a:xfrm>
            <a:off x="5789667" y="3132864"/>
            <a:ext cx="35939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χ</a:t>
            </a:r>
            <a:endParaRPr lang="en-US" sz="3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BE3733-8788-A14D-AED7-0CAADAA13F39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4793689" y="3425252"/>
            <a:ext cx="995978" cy="3748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DE70CB-E036-0941-91D6-679CF51B4210}"/>
              </a:ext>
            </a:extLst>
          </p:cNvPr>
          <p:cNvSpPr txBox="1"/>
          <p:nvPr/>
        </p:nvSpPr>
        <p:spPr>
          <a:xfrm>
            <a:off x="5011312" y="1854873"/>
            <a:ext cx="881973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VPD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48173-38F9-1C42-9F92-7869E3A6C802}"/>
              </a:ext>
            </a:extLst>
          </p:cNvPr>
          <p:cNvSpPr txBox="1"/>
          <p:nvPr/>
        </p:nvSpPr>
        <p:spPr>
          <a:xfrm>
            <a:off x="6485667" y="1854873"/>
            <a:ext cx="38504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5E6AD-EFFB-CC4A-B754-6B814AA517FA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5452299" y="2439648"/>
            <a:ext cx="517065" cy="693216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F0C0FB-4B87-174B-A7A2-5E6B05BCAB03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flipH="1">
            <a:off x="5969364" y="2439648"/>
            <a:ext cx="708824" cy="693216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6AE4DE-7E4F-C241-816D-7DB82ECEFD13}"/>
              </a:ext>
            </a:extLst>
          </p:cNvPr>
          <p:cNvSpPr txBox="1"/>
          <p:nvPr/>
        </p:nvSpPr>
        <p:spPr>
          <a:xfrm>
            <a:off x="2929003" y="430452"/>
            <a:ext cx="846707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err="1"/>
              <a:t>Nfix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1A391-A7CF-614B-8BD7-8963DCF697BA}"/>
              </a:ext>
            </a:extLst>
          </p:cNvPr>
          <p:cNvSpPr txBox="1"/>
          <p:nvPr/>
        </p:nvSpPr>
        <p:spPr>
          <a:xfrm>
            <a:off x="4286018" y="411358"/>
            <a:ext cx="612668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086077-1D50-9848-A8EC-64F95333EFB8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>
            <a:off x="3352357" y="1015227"/>
            <a:ext cx="1239995" cy="2121385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D6434E-325B-9743-B915-D6742DA2C6DC}"/>
              </a:ext>
            </a:extLst>
          </p:cNvPr>
          <p:cNvCxnSpPr>
            <a:cxnSpLocks/>
            <a:stCxn id="17" idx="2"/>
            <a:endCxn id="3" idx="0"/>
          </p:cNvCxnSpPr>
          <p:nvPr/>
        </p:nvCxnSpPr>
        <p:spPr>
          <a:xfrm>
            <a:off x="4592352" y="996133"/>
            <a:ext cx="0" cy="21404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6B4E56E-DDB0-BE43-A809-0ABE26C9BB55}"/>
              </a:ext>
            </a:extLst>
          </p:cNvPr>
          <p:cNvSpPr txBox="1"/>
          <p:nvPr/>
        </p:nvSpPr>
        <p:spPr>
          <a:xfrm>
            <a:off x="1744826" y="3132863"/>
            <a:ext cx="156485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Biomass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281605-989B-3646-BE6B-0701B9560A22}"/>
              </a:ext>
            </a:extLst>
          </p:cNvPr>
          <p:cNvCxnSpPr>
            <a:cxnSpLocks/>
            <a:stCxn id="22" idx="0"/>
            <a:endCxn id="2" idx="2"/>
          </p:cNvCxnSpPr>
          <p:nvPr/>
        </p:nvCxnSpPr>
        <p:spPr>
          <a:xfrm flipH="1" flipV="1">
            <a:off x="2057156" y="2439649"/>
            <a:ext cx="470096" cy="693214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75F3E9-5DB7-1142-AAB8-6BC2481FCF13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 flipH="1">
            <a:off x="2376360" y="3717638"/>
            <a:ext cx="150892" cy="700712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C7CB2B-C5BD-544C-9FD7-DC78CDBF562A}"/>
              </a:ext>
            </a:extLst>
          </p:cNvPr>
          <p:cNvCxnSpPr>
            <a:cxnSpLocks/>
          </p:cNvCxnSpPr>
          <p:nvPr/>
        </p:nvCxnSpPr>
        <p:spPr>
          <a:xfrm flipV="1">
            <a:off x="1459282" y="3721387"/>
            <a:ext cx="285544" cy="696963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53AF045-49F2-C84F-AD58-E12B825DFF1F}"/>
              </a:ext>
            </a:extLst>
          </p:cNvPr>
          <p:cNvCxnSpPr>
            <a:cxnSpLocks/>
          </p:cNvCxnSpPr>
          <p:nvPr/>
        </p:nvCxnSpPr>
        <p:spPr>
          <a:xfrm>
            <a:off x="915048" y="2439648"/>
            <a:ext cx="829778" cy="689466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B6C3E6F-7ED6-B546-868C-38AD91A88E4D}"/>
              </a:ext>
            </a:extLst>
          </p:cNvPr>
          <p:cNvSpPr txBox="1"/>
          <p:nvPr/>
        </p:nvSpPr>
        <p:spPr>
          <a:xfrm>
            <a:off x="7648951" y="3136612"/>
            <a:ext cx="1295547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err="1"/>
              <a:t>Nmass</a:t>
            </a:r>
            <a:endParaRPr 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226DB8-8428-1E44-BCEF-3E7308163CFA}"/>
              </a:ext>
            </a:extLst>
          </p:cNvPr>
          <p:cNvSpPr txBox="1"/>
          <p:nvPr/>
        </p:nvSpPr>
        <p:spPr>
          <a:xfrm>
            <a:off x="7883694" y="1854873"/>
            <a:ext cx="826060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PAR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3550B5F-CA80-BC4F-86F3-1F0AB39E088D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>
            <a:off x="6149061" y="3425252"/>
            <a:ext cx="1499890" cy="37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3661EC-8823-8345-A064-99AC60628A14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8296724" y="2439648"/>
            <a:ext cx="1" cy="696964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B537DC-144A-8D41-B3C0-5714A058B1B6}"/>
              </a:ext>
            </a:extLst>
          </p:cNvPr>
          <p:cNvCxnSpPr>
            <a:cxnSpLocks/>
            <a:stCxn id="13" idx="3"/>
            <a:endCxn id="24" idx="0"/>
          </p:cNvCxnSpPr>
          <p:nvPr/>
        </p:nvCxnSpPr>
        <p:spPr>
          <a:xfrm>
            <a:off x="6870709" y="2147261"/>
            <a:ext cx="1426016" cy="989351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CA559A02-A3F5-154A-92A5-2AF03FCD2F85}"/>
              </a:ext>
            </a:extLst>
          </p:cNvPr>
          <p:cNvCxnSpPr>
            <a:stCxn id="17" idx="3"/>
            <a:endCxn id="24" idx="3"/>
          </p:cNvCxnSpPr>
          <p:nvPr/>
        </p:nvCxnSpPr>
        <p:spPr>
          <a:xfrm>
            <a:off x="4898686" y="703746"/>
            <a:ext cx="4045812" cy="2725254"/>
          </a:xfrm>
          <a:prstGeom prst="curvedConnector3">
            <a:avLst>
              <a:gd name="adj1" fmla="val 10565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C6E45641-BE2C-5144-8136-AB200D7A9340}"/>
              </a:ext>
            </a:extLst>
          </p:cNvPr>
          <p:cNvCxnSpPr>
            <a:cxnSpLocks/>
            <a:stCxn id="16" idx="0"/>
            <a:endCxn id="24" idx="3"/>
          </p:cNvCxnSpPr>
          <p:nvPr/>
        </p:nvCxnSpPr>
        <p:spPr>
          <a:xfrm rot="16200000" flipH="1">
            <a:off x="4649153" y="-866344"/>
            <a:ext cx="2998548" cy="5592141"/>
          </a:xfrm>
          <a:prstGeom prst="curvedConnector4">
            <a:avLst>
              <a:gd name="adj1" fmla="val -7624"/>
              <a:gd name="adj2" fmla="val 123761"/>
            </a:avLst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A89129A-8A7B-3147-A0B3-47D9FCB61363}"/>
              </a:ext>
            </a:extLst>
          </p:cNvPr>
          <p:cNvSpPr txBox="1"/>
          <p:nvPr/>
        </p:nvSpPr>
        <p:spPr>
          <a:xfrm>
            <a:off x="6378026" y="6112878"/>
            <a:ext cx="1270925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err="1"/>
              <a:t>Marea</a:t>
            </a:r>
            <a:endParaRPr lang="en-US" sz="32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5A7CA0-69E6-0D45-B437-5B1E08EB9DF3}"/>
              </a:ext>
            </a:extLst>
          </p:cNvPr>
          <p:cNvCxnSpPr>
            <a:cxnSpLocks/>
            <a:stCxn id="13" idx="2"/>
            <a:endCxn id="31" idx="0"/>
          </p:cNvCxnSpPr>
          <p:nvPr/>
        </p:nvCxnSpPr>
        <p:spPr>
          <a:xfrm>
            <a:off x="6678188" y="2439648"/>
            <a:ext cx="335301" cy="3673230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3AC57D3-6A32-564D-87D5-835ABE092C49}"/>
              </a:ext>
            </a:extLst>
          </p:cNvPr>
          <p:cNvCxnSpPr>
            <a:cxnSpLocks/>
            <a:stCxn id="25" idx="1"/>
            <a:endCxn id="31" idx="0"/>
          </p:cNvCxnSpPr>
          <p:nvPr/>
        </p:nvCxnSpPr>
        <p:spPr>
          <a:xfrm rot="10800000" flipV="1">
            <a:off x="7013490" y="2147260"/>
            <a:ext cx="870205" cy="3965617"/>
          </a:xfrm>
          <a:prstGeom prst="curvedConnector2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43134A8B-2896-CC48-8B78-2B4546738373}"/>
              </a:ext>
            </a:extLst>
          </p:cNvPr>
          <p:cNvCxnSpPr>
            <a:cxnSpLocks/>
            <a:stCxn id="2" idx="1"/>
            <a:endCxn id="31" idx="1"/>
          </p:cNvCxnSpPr>
          <p:nvPr/>
        </p:nvCxnSpPr>
        <p:spPr>
          <a:xfrm rot="10800000" flipH="1" flipV="1">
            <a:off x="915048" y="2147262"/>
            <a:ext cx="5462978" cy="4258004"/>
          </a:xfrm>
          <a:prstGeom prst="curvedConnector3">
            <a:avLst>
              <a:gd name="adj1" fmla="val -4185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3E408D9-B78B-8A45-AC68-2B95935F4C85}"/>
              </a:ext>
            </a:extLst>
          </p:cNvPr>
          <p:cNvSpPr txBox="1"/>
          <p:nvPr/>
        </p:nvSpPr>
        <p:spPr>
          <a:xfrm>
            <a:off x="9316488" y="4418350"/>
            <a:ext cx="1184363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err="1"/>
              <a:t>Narea</a:t>
            </a:r>
            <a:endParaRPr lang="en-US" sz="32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8D9236D-8825-584F-BE31-B3C66AC36F42}"/>
              </a:ext>
            </a:extLst>
          </p:cNvPr>
          <p:cNvCxnSpPr>
            <a:cxnSpLocks/>
            <a:stCxn id="24" idx="2"/>
            <a:endCxn id="43" idx="1"/>
          </p:cNvCxnSpPr>
          <p:nvPr/>
        </p:nvCxnSpPr>
        <p:spPr>
          <a:xfrm>
            <a:off x="8296725" y="3721387"/>
            <a:ext cx="1019763" cy="989351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EBE803E-7921-9D45-8A1C-584B91112994}"/>
              </a:ext>
            </a:extLst>
          </p:cNvPr>
          <p:cNvCxnSpPr>
            <a:cxnSpLocks/>
            <a:stCxn id="31" idx="3"/>
            <a:endCxn id="43" idx="2"/>
          </p:cNvCxnSpPr>
          <p:nvPr/>
        </p:nvCxnSpPr>
        <p:spPr>
          <a:xfrm flipV="1">
            <a:off x="7648951" y="5003125"/>
            <a:ext cx="2259719" cy="1402141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925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B7FA81-42B8-D344-ADB6-AFECE4F98C07}"/>
              </a:ext>
            </a:extLst>
          </p:cNvPr>
          <p:cNvSpPr txBox="1"/>
          <p:nvPr/>
        </p:nvSpPr>
        <p:spPr>
          <a:xfrm>
            <a:off x="915048" y="1854874"/>
            <a:ext cx="2284215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nitrogen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1396B-DADD-8C46-BC79-166C982E657F}"/>
              </a:ext>
            </a:extLst>
          </p:cNvPr>
          <p:cNvSpPr txBox="1"/>
          <p:nvPr/>
        </p:nvSpPr>
        <p:spPr>
          <a:xfrm>
            <a:off x="4391015" y="3136612"/>
            <a:ext cx="40267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β</a:t>
            </a:r>
            <a:endParaRPr lang="en-US" sz="32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BD4231-6416-A748-879B-CA0CF38D7215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2057156" y="2439649"/>
            <a:ext cx="2535196" cy="6969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434C3BB-26BA-A149-8057-83DDFEE0DD38}"/>
              </a:ext>
            </a:extLst>
          </p:cNvPr>
          <p:cNvSpPr txBox="1"/>
          <p:nvPr/>
        </p:nvSpPr>
        <p:spPr>
          <a:xfrm>
            <a:off x="1459282" y="4418350"/>
            <a:ext cx="1834156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water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CC0895-EBC7-D742-95E5-CB0F1B3FDE50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2376360" y="3721387"/>
            <a:ext cx="2215992" cy="696963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7DFCB4-8BB0-0E49-88A1-26A8C8FE673D}"/>
              </a:ext>
            </a:extLst>
          </p:cNvPr>
          <p:cNvSpPr txBox="1"/>
          <p:nvPr/>
        </p:nvSpPr>
        <p:spPr>
          <a:xfrm>
            <a:off x="5789667" y="3132864"/>
            <a:ext cx="35939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χ</a:t>
            </a:r>
            <a:endParaRPr lang="en-US" sz="3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BE3733-8788-A14D-AED7-0CAADAA13F39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4793689" y="3425252"/>
            <a:ext cx="995978" cy="3748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DE70CB-E036-0941-91D6-679CF51B4210}"/>
              </a:ext>
            </a:extLst>
          </p:cNvPr>
          <p:cNvSpPr txBox="1"/>
          <p:nvPr/>
        </p:nvSpPr>
        <p:spPr>
          <a:xfrm>
            <a:off x="5011312" y="1854873"/>
            <a:ext cx="881973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VPD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48173-38F9-1C42-9F92-7869E3A6C802}"/>
              </a:ext>
            </a:extLst>
          </p:cNvPr>
          <p:cNvSpPr txBox="1"/>
          <p:nvPr/>
        </p:nvSpPr>
        <p:spPr>
          <a:xfrm>
            <a:off x="6485667" y="1854873"/>
            <a:ext cx="38504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5E6AD-EFFB-CC4A-B754-6B814AA517FA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5452299" y="2439648"/>
            <a:ext cx="517065" cy="693216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F0C0FB-4B87-174B-A7A2-5E6B05BCAB03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flipH="1">
            <a:off x="5969364" y="2439648"/>
            <a:ext cx="708824" cy="693216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6AE4DE-7E4F-C241-816D-7DB82ECEFD13}"/>
              </a:ext>
            </a:extLst>
          </p:cNvPr>
          <p:cNvSpPr txBox="1"/>
          <p:nvPr/>
        </p:nvSpPr>
        <p:spPr>
          <a:xfrm>
            <a:off x="2929003" y="430452"/>
            <a:ext cx="846707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err="1"/>
              <a:t>Nfix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1A391-A7CF-614B-8BD7-8963DCF697BA}"/>
              </a:ext>
            </a:extLst>
          </p:cNvPr>
          <p:cNvSpPr txBox="1"/>
          <p:nvPr/>
        </p:nvSpPr>
        <p:spPr>
          <a:xfrm>
            <a:off x="4286018" y="411358"/>
            <a:ext cx="612668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086077-1D50-9848-A8EC-64F95333EFB8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>
            <a:off x="3352357" y="1015227"/>
            <a:ext cx="1239995" cy="2121385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D6434E-325B-9743-B915-D6742DA2C6DC}"/>
              </a:ext>
            </a:extLst>
          </p:cNvPr>
          <p:cNvCxnSpPr>
            <a:cxnSpLocks/>
            <a:stCxn id="17" idx="2"/>
            <a:endCxn id="3" idx="0"/>
          </p:cNvCxnSpPr>
          <p:nvPr/>
        </p:nvCxnSpPr>
        <p:spPr>
          <a:xfrm>
            <a:off x="4592352" y="996133"/>
            <a:ext cx="0" cy="21404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6B4E56E-DDB0-BE43-A809-0ABE26C9BB55}"/>
              </a:ext>
            </a:extLst>
          </p:cNvPr>
          <p:cNvSpPr txBox="1"/>
          <p:nvPr/>
        </p:nvSpPr>
        <p:spPr>
          <a:xfrm>
            <a:off x="1744826" y="3132863"/>
            <a:ext cx="156485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Biomass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281605-989B-3646-BE6B-0701B9560A22}"/>
              </a:ext>
            </a:extLst>
          </p:cNvPr>
          <p:cNvCxnSpPr>
            <a:cxnSpLocks/>
            <a:stCxn id="22" idx="0"/>
            <a:endCxn id="2" idx="2"/>
          </p:cNvCxnSpPr>
          <p:nvPr/>
        </p:nvCxnSpPr>
        <p:spPr>
          <a:xfrm flipH="1" flipV="1">
            <a:off x="2057156" y="2439649"/>
            <a:ext cx="470096" cy="693214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75F3E9-5DB7-1142-AAB8-6BC2481FCF13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 flipH="1">
            <a:off x="2376360" y="3717638"/>
            <a:ext cx="150892" cy="700712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C7CB2B-C5BD-544C-9FD7-DC78CDBF562A}"/>
              </a:ext>
            </a:extLst>
          </p:cNvPr>
          <p:cNvCxnSpPr>
            <a:cxnSpLocks/>
          </p:cNvCxnSpPr>
          <p:nvPr/>
        </p:nvCxnSpPr>
        <p:spPr>
          <a:xfrm flipV="1">
            <a:off x="1459282" y="3721387"/>
            <a:ext cx="285544" cy="696963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53AF045-49F2-C84F-AD58-E12B825DFF1F}"/>
              </a:ext>
            </a:extLst>
          </p:cNvPr>
          <p:cNvCxnSpPr>
            <a:cxnSpLocks/>
          </p:cNvCxnSpPr>
          <p:nvPr/>
        </p:nvCxnSpPr>
        <p:spPr>
          <a:xfrm>
            <a:off x="915048" y="2439648"/>
            <a:ext cx="829778" cy="689466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B6C3E6F-7ED6-B546-868C-38AD91A88E4D}"/>
              </a:ext>
            </a:extLst>
          </p:cNvPr>
          <p:cNvSpPr txBox="1"/>
          <p:nvPr/>
        </p:nvSpPr>
        <p:spPr>
          <a:xfrm>
            <a:off x="7648951" y="3136612"/>
            <a:ext cx="1295547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err="1"/>
              <a:t>Nmass</a:t>
            </a:r>
            <a:endParaRPr 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226DB8-8428-1E44-BCEF-3E7308163CFA}"/>
              </a:ext>
            </a:extLst>
          </p:cNvPr>
          <p:cNvSpPr txBox="1"/>
          <p:nvPr/>
        </p:nvSpPr>
        <p:spPr>
          <a:xfrm>
            <a:off x="7883694" y="1854873"/>
            <a:ext cx="826060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PAR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3550B5F-CA80-BC4F-86F3-1F0AB39E088D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>
            <a:off x="6149061" y="3425252"/>
            <a:ext cx="1499890" cy="3748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3661EC-8823-8345-A064-99AC60628A14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8296724" y="2439648"/>
            <a:ext cx="1" cy="696964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B537DC-144A-8D41-B3C0-5714A058B1B6}"/>
              </a:ext>
            </a:extLst>
          </p:cNvPr>
          <p:cNvCxnSpPr>
            <a:cxnSpLocks/>
            <a:stCxn id="13" idx="3"/>
            <a:endCxn id="24" idx="0"/>
          </p:cNvCxnSpPr>
          <p:nvPr/>
        </p:nvCxnSpPr>
        <p:spPr>
          <a:xfrm>
            <a:off x="6870709" y="2147261"/>
            <a:ext cx="1426016" cy="989351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CA559A02-A3F5-154A-92A5-2AF03FCD2F85}"/>
              </a:ext>
            </a:extLst>
          </p:cNvPr>
          <p:cNvCxnSpPr>
            <a:stCxn id="17" idx="3"/>
            <a:endCxn id="24" idx="3"/>
          </p:cNvCxnSpPr>
          <p:nvPr/>
        </p:nvCxnSpPr>
        <p:spPr>
          <a:xfrm>
            <a:off x="4898686" y="703746"/>
            <a:ext cx="4045812" cy="2725254"/>
          </a:xfrm>
          <a:prstGeom prst="curvedConnector3">
            <a:avLst>
              <a:gd name="adj1" fmla="val 10565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C6E45641-BE2C-5144-8136-AB200D7A9340}"/>
              </a:ext>
            </a:extLst>
          </p:cNvPr>
          <p:cNvCxnSpPr>
            <a:cxnSpLocks/>
            <a:stCxn id="16" idx="0"/>
            <a:endCxn id="24" idx="3"/>
          </p:cNvCxnSpPr>
          <p:nvPr/>
        </p:nvCxnSpPr>
        <p:spPr>
          <a:xfrm rot="16200000" flipH="1">
            <a:off x="4649153" y="-866344"/>
            <a:ext cx="2998548" cy="5592141"/>
          </a:xfrm>
          <a:prstGeom prst="curvedConnector4">
            <a:avLst>
              <a:gd name="adj1" fmla="val -7624"/>
              <a:gd name="adj2" fmla="val 123761"/>
            </a:avLst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A89129A-8A7B-3147-A0B3-47D9FCB61363}"/>
              </a:ext>
            </a:extLst>
          </p:cNvPr>
          <p:cNvSpPr txBox="1"/>
          <p:nvPr/>
        </p:nvSpPr>
        <p:spPr>
          <a:xfrm>
            <a:off x="6378026" y="6112878"/>
            <a:ext cx="1270925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err="1"/>
              <a:t>Marea</a:t>
            </a:r>
            <a:endParaRPr lang="en-US" sz="32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5A7CA0-69E6-0D45-B437-5B1E08EB9DF3}"/>
              </a:ext>
            </a:extLst>
          </p:cNvPr>
          <p:cNvCxnSpPr>
            <a:cxnSpLocks/>
            <a:stCxn id="13" idx="2"/>
            <a:endCxn id="31" idx="0"/>
          </p:cNvCxnSpPr>
          <p:nvPr/>
        </p:nvCxnSpPr>
        <p:spPr>
          <a:xfrm>
            <a:off x="6678188" y="2439648"/>
            <a:ext cx="335301" cy="3673230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3AC57D3-6A32-564D-87D5-835ABE092C49}"/>
              </a:ext>
            </a:extLst>
          </p:cNvPr>
          <p:cNvCxnSpPr>
            <a:cxnSpLocks/>
            <a:stCxn id="25" idx="1"/>
            <a:endCxn id="31" idx="0"/>
          </p:cNvCxnSpPr>
          <p:nvPr/>
        </p:nvCxnSpPr>
        <p:spPr>
          <a:xfrm rot="10800000" flipV="1">
            <a:off x="7013490" y="2147260"/>
            <a:ext cx="870205" cy="3965617"/>
          </a:xfrm>
          <a:prstGeom prst="curvedConnector2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43134A8B-2896-CC48-8B78-2B4546738373}"/>
              </a:ext>
            </a:extLst>
          </p:cNvPr>
          <p:cNvCxnSpPr>
            <a:cxnSpLocks/>
            <a:stCxn id="2" idx="1"/>
            <a:endCxn id="31" idx="1"/>
          </p:cNvCxnSpPr>
          <p:nvPr/>
        </p:nvCxnSpPr>
        <p:spPr>
          <a:xfrm rot="10800000" flipH="1" flipV="1">
            <a:off x="915048" y="2147262"/>
            <a:ext cx="5462978" cy="4258004"/>
          </a:xfrm>
          <a:prstGeom prst="curvedConnector3">
            <a:avLst>
              <a:gd name="adj1" fmla="val -4185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3E408D9-B78B-8A45-AC68-2B95935F4C85}"/>
              </a:ext>
            </a:extLst>
          </p:cNvPr>
          <p:cNvSpPr txBox="1"/>
          <p:nvPr/>
        </p:nvSpPr>
        <p:spPr>
          <a:xfrm>
            <a:off x="9316488" y="4418350"/>
            <a:ext cx="1184363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err="1"/>
              <a:t>Narea</a:t>
            </a:r>
            <a:endParaRPr lang="en-US" sz="32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8D9236D-8825-584F-BE31-B3C66AC36F42}"/>
              </a:ext>
            </a:extLst>
          </p:cNvPr>
          <p:cNvCxnSpPr>
            <a:cxnSpLocks/>
            <a:stCxn id="24" idx="2"/>
            <a:endCxn id="43" idx="1"/>
          </p:cNvCxnSpPr>
          <p:nvPr/>
        </p:nvCxnSpPr>
        <p:spPr>
          <a:xfrm>
            <a:off x="8296725" y="3721387"/>
            <a:ext cx="1019763" cy="989351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EBE803E-7921-9D45-8A1C-584B91112994}"/>
              </a:ext>
            </a:extLst>
          </p:cNvPr>
          <p:cNvCxnSpPr>
            <a:cxnSpLocks/>
            <a:stCxn id="31" idx="3"/>
            <a:endCxn id="43" idx="2"/>
          </p:cNvCxnSpPr>
          <p:nvPr/>
        </p:nvCxnSpPr>
        <p:spPr>
          <a:xfrm flipV="1">
            <a:off x="7648951" y="5003125"/>
            <a:ext cx="2259719" cy="1402141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F81A3F49-E3C8-E14C-90CA-201FACCC1F13}"/>
              </a:ext>
            </a:extLst>
          </p:cNvPr>
          <p:cNvCxnSpPr>
            <a:cxnSpLocks/>
            <a:stCxn id="2" idx="1"/>
            <a:endCxn id="24" idx="2"/>
          </p:cNvCxnSpPr>
          <p:nvPr/>
        </p:nvCxnSpPr>
        <p:spPr>
          <a:xfrm rot="10800000" flipH="1" flipV="1">
            <a:off x="915047" y="2147261"/>
            <a:ext cx="7381677" cy="1574125"/>
          </a:xfrm>
          <a:prstGeom prst="curvedConnector4">
            <a:avLst>
              <a:gd name="adj1" fmla="val -3097"/>
              <a:gd name="adj2" fmla="val 240685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066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7931-1448-4841-86E2-A44F1E958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nitrogen should modify the costs to obtain nitrogen</a:t>
            </a:r>
            <a:r>
              <a:rPr lang="el-GR" dirty="0"/>
              <a:t> (β)</a:t>
            </a:r>
            <a:r>
              <a:rPr lang="en-US" dirty="0"/>
              <a:t> and, thus, </a:t>
            </a:r>
            <a:r>
              <a:rPr lang="el-GR" dirty="0"/>
              <a:t>χ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7F0BD-787B-8D4C-B70F-69D240B98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9014"/>
            <a:ext cx="3615046" cy="978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C8F6F1-5834-214F-945A-883EB0B1696D}"/>
              </a:ext>
            </a:extLst>
          </p:cNvPr>
          <p:cNvSpPr txBox="1"/>
          <p:nvPr/>
        </p:nvSpPr>
        <p:spPr>
          <a:xfrm>
            <a:off x="6096000" y="3479425"/>
            <a:ext cx="5691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= cost to maintain transpiration</a:t>
            </a:r>
          </a:p>
          <a:p>
            <a:r>
              <a:rPr lang="en-US" sz="2400" dirty="0"/>
              <a:t>b = cost to maintain photosynthetic capacity</a:t>
            </a:r>
          </a:p>
          <a:p>
            <a:r>
              <a:rPr lang="el-GR" sz="2400" dirty="0"/>
              <a:t>β</a:t>
            </a:r>
            <a:r>
              <a:rPr lang="en-US" sz="2400" dirty="0"/>
              <a:t> = b/a</a:t>
            </a:r>
          </a:p>
          <a:p>
            <a:r>
              <a:rPr lang="el-GR" sz="2400" dirty="0"/>
              <a:t>ξ </a:t>
            </a:r>
            <a:r>
              <a:rPr lang="en-US" sz="2400" dirty="0"/>
              <a:t>= “squiggle”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AD790-7C2F-6D4A-BA24-A0F752B5A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08" y="3479425"/>
            <a:ext cx="3509486" cy="24027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4656D6-B322-D14B-AB35-5CF5676AEBD9}"/>
              </a:ext>
            </a:extLst>
          </p:cNvPr>
          <p:cNvSpPr/>
          <p:nvPr/>
        </p:nvSpPr>
        <p:spPr>
          <a:xfrm>
            <a:off x="6096000" y="3867462"/>
            <a:ext cx="5691623" cy="4197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5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B7FA81-42B8-D344-ADB6-AFECE4F98C07}"/>
              </a:ext>
            </a:extLst>
          </p:cNvPr>
          <p:cNvSpPr txBox="1"/>
          <p:nvPr/>
        </p:nvSpPr>
        <p:spPr>
          <a:xfrm>
            <a:off x="915048" y="1854874"/>
            <a:ext cx="2284215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nitrogen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1396B-DADD-8C46-BC79-166C982E657F}"/>
              </a:ext>
            </a:extLst>
          </p:cNvPr>
          <p:cNvSpPr txBox="1"/>
          <p:nvPr/>
        </p:nvSpPr>
        <p:spPr>
          <a:xfrm>
            <a:off x="4391015" y="3136612"/>
            <a:ext cx="40267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β</a:t>
            </a:r>
            <a:endParaRPr lang="en-US" sz="32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BD4231-6416-A748-879B-CA0CF38D7215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2057156" y="2439649"/>
            <a:ext cx="2535196" cy="6969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434C3BB-26BA-A149-8057-83DDFEE0DD38}"/>
              </a:ext>
            </a:extLst>
          </p:cNvPr>
          <p:cNvSpPr txBox="1"/>
          <p:nvPr/>
        </p:nvSpPr>
        <p:spPr>
          <a:xfrm>
            <a:off x="1459282" y="4418350"/>
            <a:ext cx="1834156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water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CC0895-EBC7-D742-95E5-CB0F1B3FDE50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2376360" y="3721387"/>
            <a:ext cx="2215992" cy="696963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C2FF9A2-C64C-1D48-B11B-6802292FE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894" y="1935232"/>
            <a:ext cx="3509486" cy="2402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7DFCB4-8BB0-0E49-88A1-26A8C8FE673D}"/>
              </a:ext>
            </a:extLst>
          </p:cNvPr>
          <p:cNvSpPr txBox="1"/>
          <p:nvPr/>
        </p:nvSpPr>
        <p:spPr>
          <a:xfrm>
            <a:off x="5789667" y="3132864"/>
            <a:ext cx="35939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χ</a:t>
            </a:r>
            <a:endParaRPr lang="en-US" sz="3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BE3733-8788-A14D-AED7-0CAADAA13F39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4793689" y="3425252"/>
            <a:ext cx="995978" cy="3748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DE70CB-E036-0941-91D6-679CF51B4210}"/>
              </a:ext>
            </a:extLst>
          </p:cNvPr>
          <p:cNvSpPr txBox="1"/>
          <p:nvPr/>
        </p:nvSpPr>
        <p:spPr>
          <a:xfrm>
            <a:off x="5011312" y="1854873"/>
            <a:ext cx="881973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VPD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48173-38F9-1C42-9F92-7869E3A6C802}"/>
              </a:ext>
            </a:extLst>
          </p:cNvPr>
          <p:cNvSpPr txBox="1"/>
          <p:nvPr/>
        </p:nvSpPr>
        <p:spPr>
          <a:xfrm>
            <a:off x="6485667" y="1854873"/>
            <a:ext cx="38504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5E6AD-EFFB-CC4A-B754-6B814AA517FA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5452299" y="2439648"/>
            <a:ext cx="517065" cy="69321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F0C0FB-4B87-174B-A7A2-5E6B05BCAB03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flipH="1">
            <a:off x="5969364" y="2439648"/>
            <a:ext cx="708824" cy="693216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149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B7FA81-42B8-D344-ADB6-AFECE4F98C07}"/>
              </a:ext>
            </a:extLst>
          </p:cNvPr>
          <p:cNvSpPr txBox="1"/>
          <p:nvPr/>
        </p:nvSpPr>
        <p:spPr>
          <a:xfrm>
            <a:off x="915048" y="1854874"/>
            <a:ext cx="2284215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nitrogen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1396B-DADD-8C46-BC79-166C982E657F}"/>
              </a:ext>
            </a:extLst>
          </p:cNvPr>
          <p:cNvSpPr txBox="1"/>
          <p:nvPr/>
        </p:nvSpPr>
        <p:spPr>
          <a:xfrm>
            <a:off x="4391015" y="3136612"/>
            <a:ext cx="40267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β</a:t>
            </a:r>
            <a:endParaRPr lang="en-US" sz="32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BD4231-6416-A748-879B-CA0CF38D7215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2057156" y="2439649"/>
            <a:ext cx="2535196" cy="6969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434C3BB-26BA-A149-8057-83DDFEE0DD38}"/>
              </a:ext>
            </a:extLst>
          </p:cNvPr>
          <p:cNvSpPr txBox="1"/>
          <p:nvPr/>
        </p:nvSpPr>
        <p:spPr>
          <a:xfrm>
            <a:off x="1459282" y="4418350"/>
            <a:ext cx="1834156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water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CC0895-EBC7-D742-95E5-CB0F1B3FDE50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2376360" y="3721387"/>
            <a:ext cx="2215992" cy="696963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7DFCB4-8BB0-0E49-88A1-26A8C8FE673D}"/>
              </a:ext>
            </a:extLst>
          </p:cNvPr>
          <p:cNvSpPr txBox="1"/>
          <p:nvPr/>
        </p:nvSpPr>
        <p:spPr>
          <a:xfrm>
            <a:off x="5789667" y="3132864"/>
            <a:ext cx="35939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χ</a:t>
            </a:r>
            <a:endParaRPr lang="en-US" sz="3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BE3733-8788-A14D-AED7-0CAADAA13F39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4793689" y="3425252"/>
            <a:ext cx="995978" cy="3748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DE70CB-E036-0941-91D6-679CF51B4210}"/>
              </a:ext>
            </a:extLst>
          </p:cNvPr>
          <p:cNvSpPr txBox="1"/>
          <p:nvPr/>
        </p:nvSpPr>
        <p:spPr>
          <a:xfrm>
            <a:off x="5011312" y="1854873"/>
            <a:ext cx="881973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VPD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48173-38F9-1C42-9F92-7869E3A6C802}"/>
              </a:ext>
            </a:extLst>
          </p:cNvPr>
          <p:cNvSpPr txBox="1"/>
          <p:nvPr/>
        </p:nvSpPr>
        <p:spPr>
          <a:xfrm>
            <a:off x="6485667" y="1854873"/>
            <a:ext cx="38504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5E6AD-EFFB-CC4A-B754-6B814AA517FA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5452299" y="2439648"/>
            <a:ext cx="517065" cy="69321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F0C0FB-4B87-174B-A7A2-5E6B05BCAB03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flipH="1">
            <a:off x="5969364" y="2439648"/>
            <a:ext cx="708824" cy="693216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6AE4DE-7E4F-C241-816D-7DB82ECEFD13}"/>
              </a:ext>
            </a:extLst>
          </p:cNvPr>
          <p:cNvSpPr txBox="1"/>
          <p:nvPr/>
        </p:nvSpPr>
        <p:spPr>
          <a:xfrm>
            <a:off x="2929003" y="430452"/>
            <a:ext cx="846707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err="1"/>
              <a:t>Nfix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1A391-A7CF-614B-8BD7-8963DCF697BA}"/>
              </a:ext>
            </a:extLst>
          </p:cNvPr>
          <p:cNvSpPr txBox="1"/>
          <p:nvPr/>
        </p:nvSpPr>
        <p:spPr>
          <a:xfrm>
            <a:off x="4286018" y="411358"/>
            <a:ext cx="612668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086077-1D50-9848-A8EC-64F95333EFB8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>
            <a:off x="3352357" y="1015227"/>
            <a:ext cx="1239995" cy="21213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D6434E-325B-9743-B915-D6742DA2C6DC}"/>
              </a:ext>
            </a:extLst>
          </p:cNvPr>
          <p:cNvCxnSpPr>
            <a:cxnSpLocks/>
            <a:stCxn id="17" idx="2"/>
            <a:endCxn id="3" idx="0"/>
          </p:cNvCxnSpPr>
          <p:nvPr/>
        </p:nvCxnSpPr>
        <p:spPr>
          <a:xfrm>
            <a:off x="4592352" y="996133"/>
            <a:ext cx="0" cy="21404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B818663-0832-9940-B28C-0E4D29746AB8}"/>
              </a:ext>
            </a:extLst>
          </p:cNvPr>
          <p:cNvSpPr txBox="1"/>
          <p:nvPr/>
        </p:nvSpPr>
        <p:spPr>
          <a:xfrm>
            <a:off x="9054060" y="2308485"/>
            <a:ext cx="25333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>
                <a:solidFill>
                  <a:srgbClr val="7030A0"/>
                </a:solidFill>
              </a:rPr>
              <a:t>β</a:t>
            </a:r>
            <a:r>
              <a:rPr lang="en-US" sz="3200" dirty="0">
                <a:solidFill>
                  <a:srgbClr val="7030A0"/>
                </a:solidFill>
              </a:rPr>
              <a:t> may differ for different plant types</a:t>
            </a:r>
          </a:p>
        </p:txBody>
      </p:sp>
    </p:spTree>
    <p:extLst>
      <p:ext uri="{BB962C8B-B14F-4D97-AF65-F5344CB8AC3E}">
        <p14:creationId xmlns:p14="http://schemas.microsoft.com/office/powerpoint/2010/main" val="2632485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B7FA81-42B8-D344-ADB6-AFECE4F98C07}"/>
              </a:ext>
            </a:extLst>
          </p:cNvPr>
          <p:cNvSpPr txBox="1"/>
          <p:nvPr/>
        </p:nvSpPr>
        <p:spPr>
          <a:xfrm>
            <a:off x="915048" y="1854874"/>
            <a:ext cx="2284215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nitrogen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1396B-DADD-8C46-BC79-166C982E657F}"/>
              </a:ext>
            </a:extLst>
          </p:cNvPr>
          <p:cNvSpPr txBox="1"/>
          <p:nvPr/>
        </p:nvSpPr>
        <p:spPr>
          <a:xfrm>
            <a:off x="4391015" y="3136612"/>
            <a:ext cx="40267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β</a:t>
            </a:r>
            <a:endParaRPr lang="en-US" sz="32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BD4231-6416-A748-879B-CA0CF38D7215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2057156" y="2439649"/>
            <a:ext cx="2535196" cy="6969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434C3BB-26BA-A149-8057-83DDFEE0DD38}"/>
              </a:ext>
            </a:extLst>
          </p:cNvPr>
          <p:cNvSpPr txBox="1"/>
          <p:nvPr/>
        </p:nvSpPr>
        <p:spPr>
          <a:xfrm>
            <a:off x="1459282" y="4418350"/>
            <a:ext cx="1834156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water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CC0895-EBC7-D742-95E5-CB0F1B3FDE50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2376360" y="3721387"/>
            <a:ext cx="2215992" cy="696963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7DFCB4-8BB0-0E49-88A1-26A8C8FE673D}"/>
              </a:ext>
            </a:extLst>
          </p:cNvPr>
          <p:cNvSpPr txBox="1"/>
          <p:nvPr/>
        </p:nvSpPr>
        <p:spPr>
          <a:xfrm>
            <a:off x="5789667" y="3132864"/>
            <a:ext cx="35939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χ</a:t>
            </a:r>
            <a:endParaRPr lang="en-US" sz="3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BE3733-8788-A14D-AED7-0CAADAA13F39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4793689" y="3425252"/>
            <a:ext cx="995978" cy="3748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DE70CB-E036-0941-91D6-679CF51B4210}"/>
              </a:ext>
            </a:extLst>
          </p:cNvPr>
          <p:cNvSpPr txBox="1"/>
          <p:nvPr/>
        </p:nvSpPr>
        <p:spPr>
          <a:xfrm>
            <a:off x="5011312" y="1854873"/>
            <a:ext cx="881973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VPD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48173-38F9-1C42-9F92-7869E3A6C802}"/>
              </a:ext>
            </a:extLst>
          </p:cNvPr>
          <p:cNvSpPr txBox="1"/>
          <p:nvPr/>
        </p:nvSpPr>
        <p:spPr>
          <a:xfrm>
            <a:off x="6485667" y="1854873"/>
            <a:ext cx="38504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5E6AD-EFFB-CC4A-B754-6B814AA517FA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5452299" y="2439648"/>
            <a:ext cx="517065" cy="69321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F0C0FB-4B87-174B-A7A2-5E6B05BCAB03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flipH="1">
            <a:off x="5969364" y="2439648"/>
            <a:ext cx="708824" cy="693216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6AE4DE-7E4F-C241-816D-7DB82ECEFD13}"/>
              </a:ext>
            </a:extLst>
          </p:cNvPr>
          <p:cNvSpPr txBox="1"/>
          <p:nvPr/>
        </p:nvSpPr>
        <p:spPr>
          <a:xfrm>
            <a:off x="2929003" y="430452"/>
            <a:ext cx="846707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err="1"/>
              <a:t>Nfix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1A391-A7CF-614B-8BD7-8963DCF697BA}"/>
              </a:ext>
            </a:extLst>
          </p:cNvPr>
          <p:cNvSpPr txBox="1"/>
          <p:nvPr/>
        </p:nvSpPr>
        <p:spPr>
          <a:xfrm>
            <a:off x="4286018" y="411358"/>
            <a:ext cx="612668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086077-1D50-9848-A8EC-64F95333EFB8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>
            <a:off x="3352357" y="1015227"/>
            <a:ext cx="1239995" cy="21213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D6434E-325B-9743-B915-D6742DA2C6DC}"/>
              </a:ext>
            </a:extLst>
          </p:cNvPr>
          <p:cNvCxnSpPr>
            <a:cxnSpLocks/>
            <a:stCxn id="17" idx="2"/>
            <a:endCxn id="3" idx="0"/>
          </p:cNvCxnSpPr>
          <p:nvPr/>
        </p:nvCxnSpPr>
        <p:spPr>
          <a:xfrm>
            <a:off x="4592352" y="996133"/>
            <a:ext cx="0" cy="21404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6B4E56E-DDB0-BE43-A809-0ABE26C9BB55}"/>
              </a:ext>
            </a:extLst>
          </p:cNvPr>
          <p:cNvSpPr txBox="1"/>
          <p:nvPr/>
        </p:nvSpPr>
        <p:spPr>
          <a:xfrm>
            <a:off x="1744826" y="3132863"/>
            <a:ext cx="156485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Biomass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281605-989B-3646-BE6B-0701B9560A22}"/>
              </a:ext>
            </a:extLst>
          </p:cNvPr>
          <p:cNvCxnSpPr>
            <a:cxnSpLocks/>
            <a:stCxn id="22" idx="0"/>
            <a:endCxn id="2" idx="2"/>
          </p:cNvCxnSpPr>
          <p:nvPr/>
        </p:nvCxnSpPr>
        <p:spPr>
          <a:xfrm flipH="1" flipV="1">
            <a:off x="2057156" y="2439649"/>
            <a:ext cx="470096" cy="6932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75F3E9-5DB7-1142-AAB8-6BC2481FCF13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 flipH="1">
            <a:off x="2376360" y="3717638"/>
            <a:ext cx="150892" cy="7007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C7CB2B-C5BD-544C-9FD7-DC78CDBF562A}"/>
              </a:ext>
            </a:extLst>
          </p:cNvPr>
          <p:cNvCxnSpPr>
            <a:cxnSpLocks/>
          </p:cNvCxnSpPr>
          <p:nvPr/>
        </p:nvCxnSpPr>
        <p:spPr>
          <a:xfrm flipV="1">
            <a:off x="1459282" y="3721387"/>
            <a:ext cx="285544" cy="696963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53AF045-49F2-C84F-AD58-E12B825DFF1F}"/>
              </a:ext>
            </a:extLst>
          </p:cNvPr>
          <p:cNvCxnSpPr>
            <a:cxnSpLocks/>
          </p:cNvCxnSpPr>
          <p:nvPr/>
        </p:nvCxnSpPr>
        <p:spPr>
          <a:xfrm>
            <a:off x="915048" y="2439648"/>
            <a:ext cx="829778" cy="689466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F193ED-66DF-8649-BA6D-3FE18162D500}"/>
              </a:ext>
            </a:extLst>
          </p:cNvPr>
          <p:cNvSpPr txBox="1"/>
          <p:nvPr/>
        </p:nvSpPr>
        <p:spPr>
          <a:xfrm>
            <a:off x="9054060" y="2308485"/>
            <a:ext cx="25333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>
                <a:solidFill>
                  <a:srgbClr val="7030A0"/>
                </a:solidFill>
              </a:rPr>
              <a:t>β</a:t>
            </a:r>
            <a:r>
              <a:rPr lang="en-US" sz="3200" dirty="0">
                <a:solidFill>
                  <a:srgbClr val="7030A0"/>
                </a:solidFill>
              </a:rPr>
              <a:t> may differ with different nutrient allocation responses</a:t>
            </a:r>
          </a:p>
        </p:txBody>
      </p:sp>
    </p:spTree>
    <p:extLst>
      <p:ext uri="{BB962C8B-B14F-4D97-AF65-F5344CB8AC3E}">
        <p14:creationId xmlns:p14="http://schemas.microsoft.com/office/powerpoint/2010/main" val="35654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B7FA81-42B8-D344-ADB6-AFECE4F98C07}"/>
              </a:ext>
            </a:extLst>
          </p:cNvPr>
          <p:cNvSpPr txBox="1"/>
          <p:nvPr/>
        </p:nvSpPr>
        <p:spPr>
          <a:xfrm>
            <a:off x="915048" y="1854874"/>
            <a:ext cx="2284215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nitrogen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1396B-DADD-8C46-BC79-166C982E657F}"/>
              </a:ext>
            </a:extLst>
          </p:cNvPr>
          <p:cNvSpPr txBox="1"/>
          <p:nvPr/>
        </p:nvSpPr>
        <p:spPr>
          <a:xfrm>
            <a:off x="4391015" y="3136612"/>
            <a:ext cx="40267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β</a:t>
            </a:r>
            <a:endParaRPr lang="en-US" sz="32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BD4231-6416-A748-879B-CA0CF38D7215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2057156" y="2439649"/>
            <a:ext cx="2535196" cy="696963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434C3BB-26BA-A149-8057-83DDFEE0DD38}"/>
              </a:ext>
            </a:extLst>
          </p:cNvPr>
          <p:cNvSpPr txBox="1"/>
          <p:nvPr/>
        </p:nvSpPr>
        <p:spPr>
          <a:xfrm>
            <a:off x="1459282" y="4418350"/>
            <a:ext cx="1834156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water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CC0895-EBC7-D742-95E5-CB0F1B3FDE50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2376360" y="3721387"/>
            <a:ext cx="2215992" cy="696963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7DFCB4-8BB0-0E49-88A1-26A8C8FE673D}"/>
              </a:ext>
            </a:extLst>
          </p:cNvPr>
          <p:cNvSpPr txBox="1"/>
          <p:nvPr/>
        </p:nvSpPr>
        <p:spPr>
          <a:xfrm>
            <a:off x="5789667" y="3132864"/>
            <a:ext cx="35939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χ</a:t>
            </a:r>
            <a:endParaRPr lang="en-US" sz="3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BE3733-8788-A14D-AED7-0CAADAA13F39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4793689" y="3425252"/>
            <a:ext cx="995978" cy="3748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DE70CB-E036-0941-91D6-679CF51B4210}"/>
              </a:ext>
            </a:extLst>
          </p:cNvPr>
          <p:cNvSpPr txBox="1"/>
          <p:nvPr/>
        </p:nvSpPr>
        <p:spPr>
          <a:xfrm>
            <a:off x="5011312" y="1854873"/>
            <a:ext cx="881973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VPD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48173-38F9-1C42-9F92-7869E3A6C802}"/>
              </a:ext>
            </a:extLst>
          </p:cNvPr>
          <p:cNvSpPr txBox="1"/>
          <p:nvPr/>
        </p:nvSpPr>
        <p:spPr>
          <a:xfrm>
            <a:off x="6485667" y="1854873"/>
            <a:ext cx="38504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5E6AD-EFFB-CC4A-B754-6B814AA517FA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5452299" y="2439648"/>
            <a:ext cx="517065" cy="69321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F0C0FB-4B87-174B-A7A2-5E6B05BCAB03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flipH="1">
            <a:off x="5969364" y="2439648"/>
            <a:ext cx="708824" cy="693216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6AE4DE-7E4F-C241-816D-7DB82ECEFD13}"/>
              </a:ext>
            </a:extLst>
          </p:cNvPr>
          <p:cNvSpPr txBox="1"/>
          <p:nvPr/>
        </p:nvSpPr>
        <p:spPr>
          <a:xfrm>
            <a:off x="2929003" y="430452"/>
            <a:ext cx="846707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err="1"/>
              <a:t>Nfix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1A391-A7CF-614B-8BD7-8963DCF697BA}"/>
              </a:ext>
            </a:extLst>
          </p:cNvPr>
          <p:cNvSpPr txBox="1"/>
          <p:nvPr/>
        </p:nvSpPr>
        <p:spPr>
          <a:xfrm>
            <a:off x="4286018" y="411358"/>
            <a:ext cx="612668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086077-1D50-9848-A8EC-64F95333EFB8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>
            <a:off x="3352357" y="1015227"/>
            <a:ext cx="1239995" cy="21213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D6434E-325B-9743-B915-D6742DA2C6DC}"/>
              </a:ext>
            </a:extLst>
          </p:cNvPr>
          <p:cNvCxnSpPr>
            <a:cxnSpLocks/>
            <a:stCxn id="17" idx="2"/>
            <a:endCxn id="3" idx="0"/>
          </p:cNvCxnSpPr>
          <p:nvPr/>
        </p:nvCxnSpPr>
        <p:spPr>
          <a:xfrm>
            <a:off x="4592352" y="996133"/>
            <a:ext cx="0" cy="2140479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6B4E56E-DDB0-BE43-A809-0ABE26C9BB55}"/>
              </a:ext>
            </a:extLst>
          </p:cNvPr>
          <p:cNvSpPr txBox="1"/>
          <p:nvPr/>
        </p:nvSpPr>
        <p:spPr>
          <a:xfrm>
            <a:off x="1744826" y="3132863"/>
            <a:ext cx="156485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Biomass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281605-989B-3646-BE6B-0701B9560A22}"/>
              </a:ext>
            </a:extLst>
          </p:cNvPr>
          <p:cNvCxnSpPr>
            <a:cxnSpLocks/>
            <a:stCxn id="22" idx="0"/>
            <a:endCxn id="2" idx="2"/>
          </p:cNvCxnSpPr>
          <p:nvPr/>
        </p:nvCxnSpPr>
        <p:spPr>
          <a:xfrm flipH="1" flipV="1">
            <a:off x="2057156" y="2439649"/>
            <a:ext cx="470096" cy="693214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75F3E9-5DB7-1142-AAB8-6BC2481FCF13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 flipH="1">
            <a:off x="2376360" y="3717638"/>
            <a:ext cx="150892" cy="700712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C7CB2B-C5BD-544C-9FD7-DC78CDBF562A}"/>
              </a:ext>
            </a:extLst>
          </p:cNvPr>
          <p:cNvCxnSpPr>
            <a:cxnSpLocks/>
          </p:cNvCxnSpPr>
          <p:nvPr/>
        </p:nvCxnSpPr>
        <p:spPr>
          <a:xfrm flipV="1">
            <a:off x="1459282" y="3721387"/>
            <a:ext cx="285544" cy="696963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53AF045-49F2-C84F-AD58-E12B825DFF1F}"/>
              </a:ext>
            </a:extLst>
          </p:cNvPr>
          <p:cNvCxnSpPr>
            <a:cxnSpLocks/>
          </p:cNvCxnSpPr>
          <p:nvPr/>
        </p:nvCxnSpPr>
        <p:spPr>
          <a:xfrm>
            <a:off x="915048" y="2439648"/>
            <a:ext cx="829778" cy="689466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F193ED-66DF-8649-BA6D-3FE18162D500}"/>
              </a:ext>
            </a:extLst>
          </p:cNvPr>
          <p:cNvSpPr txBox="1"/>
          <p:nvPr/>
        </p:nvSpPr>
        <p:spPr>
          <a:xfrm>
            <a:off x="9054060" y="2308485"/>
            <a:ext cx="25333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Literature support for some arrows, but not others</a:t>
            </a:r>
          </a:p>
        </p:txBody>
      </p:sp>
    </p:spTree>
    <p:extLst>
      <p:ext uri="{BB962C8B-B14F-4D97-AF65-F5344CB8AC3E}">
        <p14:creationId xmlns:p14="http://schemas.microsoft.com/office/powerpoint/2010/main" val="681565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3A890-C660-844E-A677-FCCEF0D7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01820-FF63-E14E-889C-5EC5EEE55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Nutrient Network (NPK full factorial)</a:t>
            </a:r>
          </a:p>
          <a:p>
            <a:r>
              <a:rPr lang="en-US" dirty="0"/>
              <a:t>Leaf </a:t>
            </a:r>
            <a:r>
              <a:rPr lang="el-GR" dirty="0"/>
              <a:t>δ13</a:t>
            </a:r>
            <a:r>
              <a:rPr lang="en-US" dirty="0"/>
              <a:t>C</a:t>
            </a:r>
          </a:p>
          <a:p>
            <a:pPr lvl="1"/>
            <a:r>
              <a:rPr lang="en-US" dirty="0"/>
              <a:t>2011 individual leaves</a:t>
            </a:r>
          </a:p>
          <a:p>
            <a:pPr lvl="1"/>
            <a:r>
              <a:rPr lang="en-US" dirty="0"/>
              <a:t>25 sites</a:t>
            </a:r>
          </a:p>
          <a:p>
            <a:pPr lvl="1"/>
            <a:r>
              <a:rPr lang="en-US" dirty="0"/>
              <a:t>167 C</a:t>
            </a:r>
            <a:r>
              <a:rPr lang="en-US" baseline="-25000" dirty="0"/>
              <a:t>4</a:t>
            </a:r>
            <a:r>
              <a:rPr lang="en-US" dirty="0"/>
              <a:t> individuals</a:t>
            </a:r>
          </a:p>
          <a:p>
            <a:pPr lvl="1"/>
            <a:r>
              <a:rPr lang="en-US" dirty="0"/>
              <a:t>227 nitrogen fixers (</a:t>
            </a:r>
            <a:r>
              <a:rPr lang="en-US" dirty="0" err="1"/>
              <a:t>Nfix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13194-E66E-B441-9368-4C337ED3D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013" y="3128962"/>
            <a:ext cx="4572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67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B7FA81-42B8-D344-ADB6-AFECE4F98C07}"/>
              </a:ext>
            </a:extLst>
          </p:cNvPr>
          <p:cNvSpPr txBox="1"/>
          <p:nvPr/>
        </p:nvSpPr>
        <p:spPr>
          <a:xfrm>
            <a:off x="915048" y="1854874"/>
            <a:ext cx="2284215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nitrogen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1396B-DADD-8C46-BC79-166C982E657F}"/>
              </a:ext>
            </a:extLst>
          </p:cNvPr>
          <p:cNvSpPr txBox="1"/>
          <p:nvPr/>
        </p:nvSpPr>
        <p:spPr>
          <a:xfrm>
            <a:off x="4391015" y="3136612"/>
            <a:ext cx="40267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β</a:t>
            </a:r>
            <a:endParaRPr lang="en-US" sz="32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BD4231-6416-A748-879B-CA0CF38D7215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2057156" y="2439649"/>
            <a:ext cx="2535196" cy="6969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434C3BB-26BA-A149-8057-83DDFEE0DD38}"/>
              </a:ext>
            </a:extLst>
          </p:cNvPr>
          <p:cNvSpPr txBox="1"/>
          <p:nvPr/>
        </p:nvSpPr>
        <p:spPr>
          <a:xfrm>
            <a:off x="1459282" y="4418350"/>
            <a:ext cx="1834156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Soil water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CC0895-EBC7-D742-95E5-CB0F1B3FDE50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2376360" y="3721387"/>
            <a:ext cx="2215992" cy="696963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7DFCB4-8BB0-0E49-88A1-26A8C8FE673D}"/>
              </a:ext>
            </a:extLst>
          </p:cNvPr>
          <p:cNvSpPr txBox="1"/>
          <p:nvPr/>
        </p:nvSpPr>
        <p:spPr>
          <a:xfrm>
            <a:off x="5789667" y="3132864"/>
            <a:ext cx="359394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l-GR" sz="3200" dirty="0"/>
              <a:t>χ</a:t>
            </a:r>
            <a:endParaRPr lang="en-US" sz="3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BE3733-8788-A14D-AED7-0CAADAA13F39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4793689" y="3425252"/>
            <a:ext cx="995978" cy="3748"/>
          </a:xfrm>
          <a:prstGeom prst="straightConnector1">
            <a:avLst/>
          </a:prstGeom>
          <a:ln w="762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DE70CB-E036-0941-91D6-679CF51B4210}"/>
              </a:ext>
            </a:extLst>
          </p:cNvPr>
          <p:cNvSpPr txBox="1"/>
          <p:nvPr/>
        </p:nvSpPr>
        <p:spPr>
          <a:xfrm>
            <a:off x="5011312" y="1854873"/>
            <a:ext cx="881973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VPD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48173-38F9-1C42-9F92-7869E3A6C802}"/>
              </a:ext>
            </a:extLst>
          </p:cNvPr>
          <p:cNvSpPr txBox="1"/>
          <p:nvPr/>
        </p:nvSpPr>
        <p:spPr>
          <a:xfrm>
            <a:off x="6485667" y="1854873"/>
            <a:ext cx="38504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A5E6AD-EFFB-CC4A-B754-6B814AA517FA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5452299" y="2439648"/>
            <a:ext cx="517065" cy="693216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F0C0FB-4B87-174B-A7A2-5E6B05BCAB03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flipH="1">
            <a:off x="5969364" y="2439648"/>
            <a:ext cx="708824" cy="693216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6AE4DE-7E4F-C241-816D-7DB82ECEFD13}"/>
              </a:ext>
            </a:extLst>
          </p:cNvPr>
          <p:cNvSpPr txBox="1"/>
          <p:nvPr/>
        </p:nvSpPr>
        <p:spPr>
          <a:xfrm>
            <a:off x="2929003" y="430452"/>
            <a:ext cx="846707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err="1"/>
              <a:t>Nfix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1A391-A7CF-614B-8BD7-8963DCF697BA}"/>
              </a:ext>
            </a:extLst>
          </p:cNvPr>
          <p:cNvSpPr txBox="1"/>
          <p:nvPr/>
        </p:nvSpPr>
        <p:spPr>
          <a:xfrm>
            <a:off x="4286018" y="411358"/>
            <a:ext cx="612668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086077-1D50-9848-A8EC-64F95333EFB8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>
            <a:off x="3352357" y="1015227"/>
            <a:ext cx="1239995" cy="2121385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D6434E-325B-9743-B915-D6742DA2C6DC}"/>
              </a:ext>
            </a:extLst>
          </p:cNvPr>
          <p:cNvCxnSpPr>
            <a:cxnSpLocks/>
            <a:stCxn id="17" idx="2"/>
            <a:endCxn id="3" idx="0"/>
          </p:cNvCxnSpPr>
          <p:nvPr/>
        </p:nvCxnSpPr>
        <p:spPr>
          <a:xfrm>
            <a:off x="4592352" y="996133"/>
            <a:ext cx="0" cy="21404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6B4E56E-DDB0-BE43-A809-0ABE26C9BB55}"/>
              </a:ext>
            </a:extLst>
          </p:cNvPr>
          <p:cNvSpPr txBox="1"/>
          <p:nvPr/>
        </p:nvSpPr>
        <p:spPr>
          <a:xfrm>
            <a:off x="1744826" y="3132863"/>
            <a:ext cx="1564852" cy="58477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Biomass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281605-989B-3646-BE6B-0701B9560A22}"/>
              </a:ext>
            </a:extLst>
          </p:cNvPr>
          <p:cNvCxnSpPr>
            <a:cxnSpLocks/>
            <a:stCxn id="22" idx="0"/>
            <a:endCxn id="2" idx="2"/>
          </p:cNvCxnSpPr>
          <p:nvPr/>
        </p:nvCxnSpPr>
        <p:spPr>
          <a:xfrm flipH="1" flipV="1">
            <a:off x="2057156" y="2439649"/>
            <a:ext cx="470096" cy="693214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75F3E9-5DB7-1142-AAB8-6BC2481FCF13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 flipH="1">
            <a:off x="2376360" y="3717638"/>
            <a:ext cx="150892" cy="700712"/>
          </a:xfrm>
          <a:prstGeom prst="straightConnector1">
            <a:avLst/>
          </a:prstGeom>
          <a:ln w="7620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C7CB2B-C5BD-544C-9FD7-DC78CDBF562A}"/>
              </a:ext>
            </a:extLst>
          </p:cNvPr>
          <p:cNvCxnSpPr>
            <a:cxnSpLocks/>
          </p:cNvCxnSpPr>
          <p:nvPr/>
        </p:nvCxnSpPr>
        <p:spPr>
          <a:xfrm flipV="1">
            <a:off x="1459282" y="3721387"/>
            <a:ext cx="285544" cy="696963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53AF045-49F2-C84F-AD58-E12B825DFF1F}"/>
              </a:ext>
            </a:extLst>
          </p:cNvPr>
          <p:cNvCxnSpPr>
            <a:cxnSpLocks/>
          </p:cNvCxnSpPr>
          <p:nvPr/>
        </p:nvCxnSpPr>
        <p:spPr>
          <a:xfrm>
            <a:off x="915048" y="2439648"/>
            <a:ext cx="829778" cy="689466"/>
          </a:xfrm>
          <a:prstGeom prst="straightConnector1">
            <a:avLst/>
          </a:prstGeom>
          <a:ln w="76200">
            <a:solidFill>
              <a:srgbClr val="0432FF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67B8909-F5E6-D949-8B0B-2D074B72AFEC}"/>
              </a:ext>
            </a:extLst>
          </p:cNvPr>
          <p:cNvSpPr txBox="1"/>
          <p:nvPr/>
        </p:nvSpPr>
        <p:spPr>
          <a:xfrm>
            <a:off x="7145039" y="3510409"/>
            <a:ext cx="46707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Soil nitrogen and photosynthetic pathway are the only significant drivers of </a:t>
            </a:r>
            <a:r>
              <a:rPr lang="el-GR" sz="3200" dirty="0">
                <a:solidFill>
                  <a:srgbClr val="7030A0"/>
                </a:solidFill>
              </a:rPr>
              <a:t>β </a:t>
            </a:r>
            <a:r>
              <a:rPr lang="en-US" sz="3200" dirty="0">
                <a:solidFill>
                  <a:srgbClr val="7030A0"/>
                </a:solidFill>
              </a:rPr>
              <a:t>and </a:t>
            </a:r>
            <a:r>
              <a:rPr lang="el-GR" sz="3200" dirty="0">
                <a:solidFill>
                  <a:srgbClr val="7030A0"/>
                </a:solidFill>
              </a:rPr>
              <a:t>χ</a:t>
            </a:r>
            <a:endParaRPr lang="en-US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944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B67930-523B-FE46-8866-08D2660DE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6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78732E-7109-E444-992B-9044DD16DE65}"/>
              </a:ext>
            </a:extLst>
          </p:cNvPr>
          <p:cNvSpPr txBox="1"/>
          <p:nvPr/>
        </p:nvSpPr>
        <p:spPr>
          <a:xfrm>
            <a:off x="4143375" y="2043112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-8%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957D2A-5E26-C441-9FA1-214EA61F4748}"/>
              </a:ext>
            </a:extLst>
          </p:cNvPr>
          <p:cNvSpPr txBox="1"/>
          <p:nvPr/>
        </p:nvSpPr>
        <p:spPr>
          <a:xfrm>
            <a:off x="7467600" y="2043111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-79%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8ECFF-D784-9C4D-8840-0E58D3FF684E}"/>
              </a:ext>
            </a:extLst>
          </p:cNvPr>
          <p:cNvSpPr txBox="1"/>
          <p:nvPr/>
        </p:nvSpPr>
        <p:spPr>
          <a:xfrm>
            <a:off x="4143374" y="5338762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-1%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58BB1F-E86E-3041-A231-AA1C88030E4F}"/>
              </a:ext>
            </a:extLst>
          </p:cNvPr>
          <p:cNvSpPr txBox="1"/>
          <p:nvPr/>
        </p:nvSpPr>
        <p:spPr>
          <a:xfrm>
            <a:off x="7467600" y="5338762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-22%</a:t>
            </a:r>
          </a:p>
        </p:txBody>
      </p:sp>
    </p:spTree>
    <p:extLst>
      <p:ext uri="{BB962C8B-B14F-4D97-AF65-F5344CB8AC3E}">
        <p14:creationId xmlns:p14="http://schemas.microsoft.com/office/powerpoint/2010/main" val="2230045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331</Words>
  <Application>Microsoft Macintosh PowerPoint</Application>
  <PresentationFormat>Widescreen</PresentationFormat>
  <Paragraphs>118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The effect of soil nutrient fertilization on leaf economics: a least-cost perspective</vt:lpstr>
      <vt:lpstr>Soil nitrogen should modify the costs to obtain nitrogen (β) and, thus, χ</vt:lpstr>
      <vt:lpstr>PowerPoint Presentation</vt:lpstr>
      <vt:lpstr>PowerPoint Presentation</vt:lpstr>
      <vt:lpstr>PowerPoint Presentation</vt:lpstr>
      <vt:lpstr>PowerPoint Presentation</vt:lpstr>
      <vt:lpstr>Dataset</vt:lpstr>
      <vt:lpstr>PowerPoint Presentation</vt:lpstr>
      <vt:lpstr>PowerPoint Presentation</vt:lpstr>
      <vt:lpstr>Extending to least cost model for prediction</vt:lpstr>
      <vt:lpstr>PowerPoint Presentation</vt:lpstr>
      <vt:lpstr>Next steps</vt:lpstr>
      <vt:lpstr>Question for group: where would you like to see this analysis and measurement campaign go?</vt:lpstr>
      <vt:lpstr>Extra slides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effect of soil fertilization on leaf economics: a least-cost perspective</dc:title>
  <dc:creator>Smith, Nick</dc:creator>
  <cp:lastModifiedBy>Nick Smith</cp:lastModifiedBy>
  <cp:revision>73</cp:revision>
  <dcterms:created xsi:type="dcterms:W3CDTF">2022-03-20T14:50:58Z</dcterms:created>
  <dcterms:modified xsi:type="dcterms:W3CDTF">2022-05-12T13:35:11Z</dcterms:modified>
</cp:coreProperties>
</file>